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8" r:id="rId2"/>
    <p:sldId id="592" r:id="rId3"/>
    <p:sldId id="531" r:id="rId4"/>
    <p:sldId id="591" r:id="rId5"/>
    <p:sldId id="585" r:id="rId6"/>
    <p:sldId id="595" r:id="rId7"/>
    <p:sldId id="620" r:id="rId8"/>
    <p:sldId id="621" r:id="rId9"/>
    <p:sldId id="619" r:id="rId10"/>
    <p:sldId id="259" r:id="rId11"/>
    <p:sldId id="357" r:id="rId12"/>
    <p:sldId id="593" r:id="rId13"/>
    <p:sldId id="597" r:id="rId14"/>
    <p:sldId id="607" r:id="rId15"/>
    <p:sldId id="615" r:id="rId16"/>
    <p:sldId id="616" r:id="rId17"/>
    <p:sldId id="610" r:id="rId18"/>
    <p:sldId id="611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ordia New" panose="020B0304020202020204" pitchFamily="34" charset="-34"/>
      <p:regular r:id="rId26"/>
      <p:bold r:id="rId27"/>
      <p:italic r:id="rId28"/>
      <p:boldItalic r:id="rId29"/>
    </p:embeddedFont>
    <p:embeddedFont>
      <p:font typeface="DB Heavent" panose="02000506060000020004" pitchFamily="2" charset="-34"/>
      <p:regular r:id="rId30"/>
    </p:embeddedFont>
    <p:embeddedFont>
      <p:font typeface="DB Heavent Thin" panose="02000506060000020004" pitchFamily="2" charset="-34"/>
      <p:regular r:id="rId31"/>
    </p:embeddedFont>
    <p:embeddedFont>
      <p:font typeface="DBHEAVENT-THIN" panose="02000506060000020004" pitchFamily="2" charset="-34"/>
      <p:regular r:id="rId32"/>
    </p:embeddedFont>
    <p:embeddedFont>
      <p:font typeface="PSL Kittithada" panose="02020603050405020304" pitchFamily="18" charset="-34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FEF"/>
    <a:srgbClr val="D0CFD4"/>
    <a:srgbClr val="F2F2F2"/>
    <a:srgbClr val="003287"/>
    <a:srgbClr val="004DA9"/>
    <a:srgbClr val="A7E3FF"/>
    <a:srgbClr val="7EF7FF"/>
    <a:srgbClr val="4A78FF"/>
    <a:srgbClr val="007FA2"/>
    <a:srgbClr val="0092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63" autoAdjust="0"/>
    <p:restoredTop sz="94660"/>
  </p:normalViewPr>
  <p:slideViewPr>
    <p:cSldViewPr snapToGrid="0">
      <p:cViewPr>
        <p:scale>
          <a:sx n="150" d="100"/>
          <a:sy n="150" d="100"/>
        </p:scale>
        <p:origin x="108" y="108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theme" Target="theme/theme1.xml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7F75B-2A5F-4537-B5FB-CFD028E42687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526E7-0260-4DC9-87B1-A146F4D95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4927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270A4-80DA-4D47-A15E-7FFCEFFA8A0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02E9D-07C0-45A6-9AA3-482306F66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249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09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404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20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521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79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14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571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646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9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chemeClr val="bg2">
                  <a:lumMod val="25000"/>
                </a:schemeClr>
              </a:solidFill>
              <a:latin typeface="DB Heavent Thin" panose="02000506060000020004" charset="-34"/>
              <a:cs typeface="DB Heavent Thin" panose="0200050606000002000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9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9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93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364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304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19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E9D-07C0-45A6-9AA3-482306F66D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53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latin typeface="DB Heavent Thin" pitchFamily="2" charset="-34"/>
                <a:cs typeface="DB Heavent Thin" pitchFamily="2" charset="-34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latin typeface="DB Heavent Thin" pitchFamily="2" charset="-34"/>
                <a:cs typeface="DB Heavent Thin" pitchFamily="2" charset="-34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A3AFA7-0838-DB42-859E-1FCAF519A5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469392" y="4642280"/>
            <a:ext cx="7706868" cy="4571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25118D7-1D44-6349-8A5F-E60F4F37FFDB}"/>
              </a:ext>
            </a:extLst>
          </p:cNvPr>
          <p:cNvSpPr/>
          <p:nvPr userDrawn="1"/>
        </p:nvSpPr>
        <p:spPr>
          <a:xfrm>
            <a:off x="0" y="240058"/>
            <a:ext cx="628650" cy="308972"/>
          </a:xfrm>
          <a:prstGeom prst="rect">
            <a:avLst/>
          </a:prstGeom>
          <a:gradFill flip="none" rotWithShape="1">
            <a:gsLst>
              <a:gs pos="0">
                <a:srgbClr val="79BB70"/>
              </a:gs>
              <a:gs pos="100000">
                <a:srgbClr val="0092B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DB Heavent Thin" pitchFamily="2" charset="-34"/>
              <a:cs typeface="DB Heavent Thin" pitchFamily="2" charset="-3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52B7D3-1DF4-41A3-AE09-DEBB963450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0609"/>
          <a:stretch/>
        </p:blipFill>
        <p:spPr>
          <a:xfrm>
            <a:off x="8229235" y="4543730"/>
            <a:ext cx="589457" cy="5695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AFF2E49-C464-4E1A-BC33-5A6CC0397180}"/>
              </a:ext>
            </a:extLst>
          </p:cNvPr>
          <p:cNvSpPr txBox="1"/>
          <p:nvPr userDrawn="1"/>
        </p:nvSpPr>
        <p:spPr>
          <a:xfrm>
            <a:off x="373434" y="4697678"/>
            <a:ext cx="31742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D2FAD-E3B8-6143-9CD1-E218AE905C0E}" type="slidenum">
              <a:rPr lang="en-US" sz="1100" b="1" smtClean="0">
                <a:latin typeface="DB Heavent Thin" panose="02000506060000020004" pitchFamily="2" charset="-34"/>
                <a:cs typeface="DB Heavent Thin" panose="02000506060000020004" pitchFamily="2" charset="-34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th-TH" sz="1100" b="1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 </a:t>
            </a:r>
            <a:r>
              <a:rPr lang="th-TH" sz="11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การวิเคราะห์เพื่อกำหนดพื้นที่เสี่ยงอุทกภัยเดือนมิถุนายน-ธันวาคม ปี 2565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78D64-9B53-485A-BDE4-FBBF03BA30BB}"/>
              </a:ext>
            </a:extLst>
          </p:cNvPr>
          <p:cNvSpPr txBox="1"/>
          <p:nvPr userDrawn="1"/>
        </p:nvSpPr>
        <p:spPr>
          <a:xfrm>
            <a:off x="6226979" y="4697678"/>
            <a:ext cx="20505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1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สถาบันสารสนเทศทรัพยากรน้ำ(องค์การมหาชน)</a:t>
            </a:r>
          </a:p>
        </p:txBody>
      </p:sp>
    </p:spTree>
    <p:extLst>
      <p:ext uri="{BB962C8B-B14F-4D97-AF65-F5344CB8AC3E}">
        <p14:creationId xmlns:p14="http://schemas.microsoft.com/office/powerpoint/2010/main" val="3574760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err="1"/>
              <a:t>Clickicontoaddpicture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28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588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latin typeface="Cordia New" panose="020B0304020202020204" pitchFamily="34" charset="-34"/>
                <a:cs typeface="Cordia New" panose="020B0304020202020204" pitchFamily="34" charset="-34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latin typeface="Cordia New" panose="020B0304020202020204" pitchFamily="34" charset="-34"/>
                <a:cs typeface="Cordia New" panose="020B0304020202020204" pitchFamily="34" charset="-34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5118D7-1D44-6349-8A5F-E60F4F37FFDB}"/>
              </a:ext>
            </a:extLst>
          </p:cNvPr>
          <p:cNvSpPr/>
          <p:nvPr userDrawn="1"/>
        </p:nvSpPr>
        <p:spPr>
          <a:xfrm>
            <a:off x="0" y="240058"/>
            <a:ext cx="628650" cy="308972"/>
          </a:xfrm>
          <a:prstGeom prst="rect">
            <a:avLst/>
          </a:prstGeom>
          <a:gradFill flip="none" rotWithShape="1">
            <a:gsLst>
              <a:gs pos="0">
                <a:srgbClr val="79BB70"/>
              </a:gs>
              <a:gs pos="100000">
                <a:srgbClr val="0092B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56DFC3-E2B7-47C4-9576-A6D3294531B1}"/>
              </a:ext>
            </a:extLst>
          </p:cNvPr>
          <p:cNvSpPr txBox="1"/>
          <p:nvPr userDrawn="1"/>
        </p:nvSpPr>
        <p:spPr>
          <a:xfrm>
            <a:off x="6226979" y="4697678"/>
            <a:ext cx="20505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1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สถาบันสารสนเทศทรัพยากรน้ำ(องค์การมหาชน)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52B7D3-1DF4-41A3-AE09-DEBB963450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0609"/>
          <a:stretch/>
        </p:blipFill>
        <p:spPr>
          <a:xfrm>
            <a:off x="8229235" y="4543730"/>
            <a:ext cx="589457" cy="5695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4A4414-B6C6-408E-9B69-A7529E1EE1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469392" y="4642280"/>
            <a:ext cx="7706868" cy="457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7EEB76-B786-4C48-A644-DABB6FCDB752}"/>
              </a:ext>
            </a:extLst>
          </p:cNvPr>
          <p:cNvSpPr txBox="1"/>
          <p:nvPr userDrawn="1"/>
        </p:nvSpPr>
        <p:spPr>
          <a:xfrm>
            <a:off x="373434" y="4697678"/>
            <a:ext cx="36439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D2FAD-E3B8-6143-9CD1-E218AE905C0E}" type="slidenum">
              <a:rPr lang="en-US" sz="1100" b="1" smtClean="0">
                <a:latin typeface="DB Heavent Thin" panose="02000506060000020004" pitchFamily="2" charset="-34"/>
                <a:cs typeface="DB Heavent Thin" panose="02000506060000020004" pitchFamily="2" charset="-34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th-TH" sz="1100" b="1">
                <a:latin typeface="DB Heavent Thin" panose="02000506060000020004" pitchFamily="2" charset="-34"/>
                <a:cs typeface="DB Heavent Thin" panose="02000506060000020004" pitchFamily="2" charset="-34"/>
              </a:rPr>
              <a:t> </a:t>
            </a:r>
            <a:r>
              <a:rPr lang="th-TH" sz="11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การวิเคราะห์เพื่อกำหนดพื้นที่เสี่ยงอุทกภัยเดือนตุลาคม ปี 2564-เดือนมกราคม ปี 2565</a:t>
            </a:r>
          </a:p>
        </p:txBody>
      </p:sp>
    </p:spTree>
    <p:extLst>
      <p:ext uri="{BB962C8B-B14F-4D97-AF65-F5344CB8AC3E}">
        <p14:creationId xmlns:p14="http://schemas.microsoft.com/office/powerpoint/2010/main" val="1998698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latin typeface="Cordia New" panose="020B0304020202020204" pitchFamily="34" charset="-34"/>
                <a:cs typeface="Cordia New" panose="020B0304020202020204" pitchFamily="34" charset="-34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latin typeface="Cordia New" panose="020B0304020202020204" pitchFamily="34" charset="-34"/>
                <a:cs typeface="Cordia New" panose="020B0304020202020204" pitchFamily="34" charset="-34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5118D7-1D44-6349-8A5F-E60F4F37FFDB}"/>
              </a:ext>
            </a:extLst>
          </p:cNvPr>
          <p:cNvSpPr/>
          <p:nvPr userDrawn="1"/>
        </p:nvSpPr>
        <p:spPr>
          <a:xfrm>
            <a:off x="0" y="240058"/>
            <a:ext cx="628650" cy="308972"/>
          </a:xfrm>
          <a:prstGeom prst="rect">
            <a:avLst/>
          </a:prstGeom>
          <a:gradFill flip="none" rotWithShape="1">
            <a:gsLst>
              <a:gs pos="0">
                <a:srgbClr val="79BB70"/>
              </a:gs>
              <a:gs pos="100000">
                <a:srgbClr val="0092B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0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21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7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8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400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8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B8C58D-C13A-1C4C-A159-382839183FA9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04D2FAD-E3B8-6143-9CD1-E218AE905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5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127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34" r:id="rId2"/>
    <p:sldLayoutId id="214748373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ordia New" panose="020B0304020202020204" pitchFamily="34" charset="-34"/>
          <a:ea typeface="+mj-ea"/>
          <a:cs typeface="Cordia New" panose="020B0304020202020204" pitchFamily="34" charset="-34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ordia New" panose="020B0304020202020204" pitchFamily="34" charset="-34"/>
          <a:ea typeface="+mn-ea"/>
          <a:cs typeface="Cordia New" panose="020B0304020202020204" pitchFamily="34" charset="-34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dia New" panose="020B0304020202020204" pitchFamily="34" charset="-34"/>
          <a:ea typeface="+mn-ea"/>
          <a:cs typeface="Cordia New" panose="020B0304020202020204" pitchFamily="34" charset="-34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ordia New" panose="020B0304020202020204" pitchFamily="34" charset="-34"/>
          <a:ea typeface="+mn-ea"/>
          <a:cs typeface="Cordia New" panose="020B0304020202020204" pitchFamily="34" charset="-34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ordia New" panose="020B0304020202020204" pitchFamily="34" charset="-34"/>
          <a:ea typeface="+mn-ea"/>
          <a:cs typeface="Cordia New" panose="020B0304020202020204" pitchFamily="34" charset="-34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ordia New" panose="020B0304020202020204" pitchFamily="34" charset="-34"/>
          <a:ea typeface="+mn-ea"/>
          <a:cs typeface="Cordia New" panose="020B0304020202020204" pitchFamily="34" charset="-34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emf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6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7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28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9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3.png"/><Relationship Id="rId1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16.png"/><Relationship Id="rId15" Type="http://schemas.openxmlformats.org/officeDocument/2006/relationships/image" Target="../media/image18.png"/><Relationship Id="rId10" Type="http://schemas.openxmlformats.org/officeDocument/2006/relationships/image" Target="../media/image9.jpeg"/><Relationship Id="rId4" Type="http://schemas.openxmlformats.org/officeDocument/2006/relationships/image" Target="../media/image15.png"/><Relationship Id="rId9" Type="http://schemas.openxmlformats.org/officeDocument/2006/relationships/image" Target="../media/image8.jpe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hii.or.th/s/CSSTAyNGSt7Qkb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>
            <a:extLst>
              <a:ext uri="{FF2B5EF4-FFF2-40B4-BE49-F238E27FC236}">
                <a16:creationId xmlns:a16="http://schemas.microsoft.com/office/drawing/2014/main" id="{4721AD76-AACF-4227-9A60-F46A2002C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6CD32C-CD9C-42F6-A29C-F159A967383B}"/>
              </a:ext>
            </a:extLst>
          </p:cNvPr>
          <p:cNvSpPr txBox="1"/>
          <p:nvPr/>
        </p:nvSpPr>
        <p:spPr>
          <a:xfrm>
            <a:off x="646386" y="973397"/>
            <a:ext cx="37994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การวิเคราะห์เพื่อกำหนด</a:t>
            </a:r>
            <a:endParaRPr lang="en-TH" sz="4000" b="1" dirty="0">
              <a:solidFill>
                <a:schemeClr val="accent1">
                  <a:lumMod val="20000"/>
                  <a:lumOff val="80000"/>
                </a:schemeClr>
              </a:solidFill>
              <a:latin typeface="DBHEAVENT-THIN" panose="02000506060000020004" pitchFamily="2" charset="-34"/>
              <a:cs typeface="DBHEAVENT-THIN" panose="02000506060000020004" pitchFamily="2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07C7E-4BC9-4B63-9C6F-43EC847D7DF2}"/>
              </a:ext>
            </a:extLst>
          </p:cNvPr>
          <p:cNvSpPr txBox="1"/>
          <p:nvPr/>
        </p:nvSpPr>
        <p:spPr>
          <a:xfrm>
            <a:off x="488731" y="1800468"/>
            <a:ext cx="41065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พื้นที่เสี่ยงอุทกภัย</a:t>
            </a:r>
            <a:endParaRPr lang="en-TH" sz="5400" b="1" dirty="0">
              <a:solidFill>
                <a:schemeClr val="accent1">
                  <a:lumMod val="20000"/>
                  <a:lumOff val="80000"/>
                </a:schemeClr>
              </a:solidFill>
              <a:latin typeface="DB Heavent" panose="02000506060000020004" pitchFamily="2" charset="-34"/>
              <a:cs typeface="DB Heavent" panose="02000506060000020004" pitchFamily="2" charset="-34"/>
            </a:endParaRPr>
          </a:p>
        </p:txBody>
      </p:sp>
      <p:pic>
        <p:nvPicPr>
          <p:cNvPr id="17412" name="Picture 7">
            <a:extLst>
              <a:ext uri="{FF2B5EF4-FFF2-40B4-BE49-F238E27FC236}">
                <a16:creationId xmlns:a16="http://schemas.microsoft.com/office/drawing/2014/main" id="{162C69FE-180D-4F84-8E1D-69090079F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444" y="1751570"/>
            <a:ext cx="2419350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10">
            <a:extLst>
              <a:ext uri="{FF2B5EF4-FFF2-40B4-BE49-F238E27FC236}">
                <a16:creationId xmlns:a16="http://schemas.microsoft.com/office/drawing/2014/main" id="{848D30F0-6E5F-415D-AE88-0E09423A3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6621" y="2820591"/>
            <a:ext cx="30123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sz="3000" dirty="0">
                <a:solidFill>
                  <a:srgbClr val="5B8DA0"/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มิถุนายน-ธันวาคม </a:t>
            </a:r>
            <a:r>
              <a:rPr lang="th-TH" altLang="th-TH" sz="3000" dirty="0">
                <a:solidFill>
                  <a:srgbClr val="5B8DA0"/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ปี 2565</a:t>
            </a:r>
          </a:p>
        </p:txBody>
      </p:sp>
      <p:sp>
        <p:nvSpPr>
          <p:cNvPr id="17415" name="Rectangle 11">
            <a:extLst>
              <a:ext uri="{FF2B5EF4-FFF2-40B4-BE49-F238E27FC236}">
                <a16:creationId xmlns:a16="http://schemas.microsoft.com/office/drawing/2014/main" id="{D00913C8-C639-43A9-B07C-F19A48A75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0997" y="3307557"/>
            <a:ext cx="45720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100" dirty="0">
                <a:solidFill>
                  <a:srgbClr val="5B8DA0"/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โดย สถาบันสารสนเทศทรัพยากรน้ำ (องค์การมหาชน)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100" dirty="0">
                <a:solidFill>
                  <a:srgbClr val="5B8DA0"/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กระทรวงการอุดมศึกษา วิทยาศาสตร์ วิจัยและนวัตกรรม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100" dirty="0">
                <a:solidFill>
                  <a:srgbClr val="5B8DA0"/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3</a:t>
            </a:r>
            <a:r>
              <a:rPr lang="th-TH" altLang="th-TH" sz="2100">
                <a:solidFill>
                  <a:srgbClr val="5B8DA0"/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 </a:t>
            </a:r>
            <a:r>
              <a:rPr lang="th-TH" altLang="th-TH" sz="2100" dirty="0">
                <a:solidFill>
                  <a:srgbClr val="5B8DA0"/>
                </a:solidFill>
                <a:latin typeface="DBHEAVENT-THIN" panose="02000506060000020004" pitchFamily="2" charset="-34"/>
                <a:cs typeface="DBHEAVENT-THIN" panose="02000506060000020004" pitchFamily="2" charset="-34"/>
              </a:rPr>
              <a:t>มิถุนายน 2565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CBB4070-98E5-067D-AA66-554D42F1E64B}"/>
              </a:ext>
            </a:extLst>
          </p:cNvPr>
          <p:cNvGrpSpPr/>
          <p:nvPr/>
        </p:nvGrpSpPr>
        <p:grpSpPr>
          <a:xfrm>
            <a:off x="3845719" y="4524266"/>
            <a:ext cx="4441031" cy="520273"/>
            <a:chOff x="91694" y="4484742"/>
            <a:chExt cx="5387089" cy="631106"/>
          </a:xfrm>
        </p:grpSpPr>
        <p:pic>
          <p:nvPicPr>
            <p:cNvPr id="26" name="Picture 130" descr="logo_rid_thai_C.png">
              <a:extLst>
                <a:ext uri="{FF2B5EF4-FFF2-40B4-BE49-F238E27FC236}">
                  <a16:creationId xmlns:a16="http://schemas.microsoft.com/office/drawing/2014/main" id="{2B0C2D5A-66FB-37BB-82FD-08A4200E6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0587" y="4511791"/>
              <a:ext cx="478529" cy="558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4340742-AF87-70EF-DEA1-24DFAC143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323" y="4497801"/>
              <a:ext cx="496876" cy="586463"/>
            </a:xfrm>
            <a:prstGeom prst="rect">
              <a:avLst/>
            </a:prstGeom>
          </p:spPr>
        </p:pic>
        <p:pic>
          <p:nvPicPr>
            <p:cNvPr id="28" name="Picture 68">
              <a:extLst>
                <a:ext uri="{FF2B5EF4-FFF2-40B4-BE49-F238E27FC236}">
                  <a16:creationId xmlns:a16="http://schemas.microsoft.com/office/drawing/2014/main" id="{1EA12E1A-F947-924B-C006-95A478550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0329" y="4511953"/>
              <a:ext cx="567711" cy="558159"/>
            </a:xfrm>
            <a:prstGeom prst="rect">
              <a:avLst/>
            </a:prstGeom>
          </p:spPr>
        </p:pic>
        <p:pic>
          <p:nvPicPr>
            <p:cNvPr id="29" name="Picture 2" descr="หน้าแรก - สถาบันสารสนเทศทรัพยากรน้ำ (องค์การมหาชน) (สสน.)">
              <a:extLst>
                <a:ext uri="{FF2B5EF4-FFF2-40B4-BE49-F238E27FC236}">
                  <a16:creationId xmlns:a16="http://schemas.microsoft.com/office/drawing/2014/main" id="{CE9352D0-8858-CDC4-193F-1D7BD8FC897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8" t="7878" r="7987" b="7546"/>
            <a:stretch/>
          </p:blipFill>
          <p:spPr bwMode="auto">
            <a:xfrm>
              <a:off x="3839791" y="4484742"/>
              <a:ext cx="636189" cy="612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5" descr="http://logo-th.com/wp-content/uploads/2018/12/กรมทรัพยากรน้ำ.jpg">
              <a:extLst>
                <a:ext uri="{FF2B5EF4-FFF2-40B4-BE49-F238E27FC236}">
                  <a16:creationId xmlns:a16="http://schemas.microsoft.com/office/drawing/2014/main" id="{B6B839DD-C6FE-C505-10A6-A256B06011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0867" y="4511953"/>
              <a:ext cx="567711" cy="558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>
              <a:extLst>
                <a:ext uri="{FF2B5EF4-FFF2-40B4-BE49-F238E27FC236}">
                  <a16:creationId xmlns:a16="http://schemas.microsoft.com/office/drawing/2014/main" id="{1307EB5B-3E9B-E69C-53D2-7849196195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327" y="4511953"/>
              <a:ext cx="398245" cy="558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">
              <a:extLst>
                <a:ext uri="{FF2B5EF4-FFF2-40B4-BE49-F238E27FC236}">
                  <a16:creationId xmlns:a16="http://schemas.microsoft.com/office/drawing/2014/main" id="{A09F2A2D-3075-CCA9-F022-CCBDE9937F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7730" y="4511953"/>
              <a:ext cx="1001053" cy="558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E81816B-6704-49EC-BA8F-A253F0C16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/>
            <a:stretch/>
          </p:blipFill>
          <p:spPr>
            <a:xfrm>
              <a:off x="91694" y="4518918"/>
              <a:ext cx="567712" cy="55815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2BB06B2-1AE4-7093-2E53-850C7BD0E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/>
            <a:stretch/>
          </p:blipFill>
          <p:spPr>
            <a:xfrm>
              <a:off x="1573950" y="4484742"/>
              <a:ext cx="644886" cy="63110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547176EC-3140-4F63-BDED-5B75CEA3FE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altLang="th-TH"/>
          </a:p>
        </p:txBody>
      </p:sp>
      <p:pic>
        <p:nvPicPr>
          <p:cNvPr id="18434" name="Content Placeholder 4">
            <a:extLst>
              <a:ext uri="{FF2B5EF4-FFF2-40B4-BE49-F238E27FC236}">
                <a16:creationId xmlns:a16="http://schemas.microsoft.com/office/drawing/2014/main" id="{E2819559-E949-4F70-BCEF-1631B70DFD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ADD2823-DF90-346F-5693-1A3017171E2D}"/>
              </a:ext>
            </a:extLst>
          </p:cNvPr>
          <p:cNvGrpSpPr/>
          <p:nvPr/>
        </p:nvGrpSpPr>
        <p:grpSpPr>
          <a:xfrm>
            <a:off x="2351484" y="2425348"/>
            <a:ext cx="4441031" cy="520273"/>
            <a:chOff x="91694" y="4484742"/>
            <a:chExt cx="5387089" cy="631106"/>
          </a:xfrm>
        </p:grpSpPr>
        <p:pic>
          <p:nvPicPr>
            <p:cNvPr id="11" name="Picture 130" descr="logo_rid_thai_C.png">
              <a:extLst>
                <a:ext uri="{FF2B5EF4-FFF2-40B4-BE49-F238E27FC236}">
                  <a16:creationId xmlns:a16="http://schemas.microsoft.com/office/drawing/2014/main" id="{40BC1381-714E-B0F3-07D8-B72D8A109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0587" y="4511791"/>
              <a:ext cx="478529" cy="558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42B9B5A-3A3B-BC57-E4A9-6820EE71E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323" y="4497801"/>
              <a:ext cx="496876" cy="586463"/>
            </a:xfrm>
            <a:prstGeom prst="rect">
              <a:avLst/>
            </a:prstGeom>
          </p:spPr>
        </p:pic>
        <p:pic>
          <p:nvPicPr>
            <p:cNvPr id="13" name="Picture 68">
              <a:extLst>
                <a:ext uri="{FF2B5EF4-FFF2-40B4-BE49-F238E27FC236}">
                  <a16:creationId xmlns:a16="http://schemas.microsoft.com/office/drawing/2014/main" id="{CCC7240D-4C10-0A65-4873-D92BA38A7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0329" y="4511953"/>
              <a:ext cx="567711" cy="558159"/>
            </a:xfrm>
            <a:prstGeom prst="rect">
              <a:avLst/>
            </a:prstGeom>
          </p:spPr>
        </p:pic>
        <p:pic>
          <p:nvPicPr>
            <p:cNvPr id="14" name="Picture 2" descr="หน้าแรก - สถาบันสารสนเทศทรัพยากรน้ำ (องค์การมหาชน) (สสน.)">
              <a:extLst>
                <a:ext uri="{FF2B5EF4-FFF2-40B4-BE49-F238E27FC236}">
                  <a16:creationId xmlns:a16="http://schemas.microsoft.com/office/drawing/2014/main" id="{07C5D446-7143-2C4C-A892-A478A754A5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8" t="7878" r="7987" b="7546"/>
            <a:stretch/>
          </p:blipFill>
          <p:spPr bwMode="auto">
            <a:xfrm>
              <a:off x="3839791" y="4484742"/>
              <a:ext cx="636189" cy="612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5" descr="http://logo-th.com/wp-content/uploads/2018/12/กรมทรัพยากรน้ำ.jpg">
              <a:extLst>
                <a:ext uri="{FF2B5EF4-FFF2-40B4-BE49-F238E27FC236}">
                  <a16:creationId xmlns:a16="http://schemas.microsoft.com/office/drawing/2014/main" id="{A2DA025A-6B9E-BE11-FC2D-15DF690B95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0867" y="4511953"/>
              <a:ext cx="567711" cy="558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3D92811C-40FD-174D-DAA6-5DE094C905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327" y="4511953"/>
              <a:ext cx="398245" cy="558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>
              <a:extLst>
                <a:ext uri="{FF2B5EF4-FFF2-40B4-BE49-F238E27FC236}">
                  <a16:creationId xmlns:a16="http://schemas.microsoft.com/office/drawing/2014/main" id="{BF7F818E-89BE-0753-CAAD-5D0DFBBD29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7730" y="4511953"/>
              <a:ext cx="1001053" cy="558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75D7A9F-AD0E-C7F6-6AA5-162D3EFF9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91694" y="4518918"/>
              <a:ext cx="567712" cy="55815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0732A8F-1F9D-5C95-D1EB-33241C823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/>
          </p:blipFill>
          <p:spPr>
            <a:xfrm>
              <a:off x="1573950" y="4484742"/>
              <a:ext cx="644886" cy="63110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05CEEA20-4E37-40B5-B44F-A0303C47BF83}"/>
              </a:ext>
            </a:extLst>
          </p:cNvPr>
          <p:cNvGrpSpPr/>
          <p:nvPr/>
        </p:nvGrpSpPr>
        <p:grpSpPr>
          <a:xfrm>
            <a:off x="1695132" y="1807804"/>
            <a:ext cx="5753735" cy="923330"/>
            <a:chOff x="1813609" y="1699835"/>
            <a:chExt cx="5753735" cy="92333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CE9EA0-EC89-4058-9C1F-B0C28512DBE0}"/>
                </a:ext>
              </a:extLst>
            </p:cNvPr>
            <p:cNvSpPr/>
            <p:nvPr/>
          </p:nvSpPr>
          <p:spPr>
            <a:xfrm flipV="1">
              <a:off x="1926964" y="2411053"/>
              <a:ext cx="5640380" cy="45719"/>
            </a:xfrm>
            <a:prstGeom prst="rect">
              <a:avLst/>
            </a:prstGeom>
            <a:gradFill flip="none" rotWithShape="1">
              <a:gsLst>
                <a:gs pos="0">
                  <a:srgbClr val="79BB70"/>
                </a:gs>
                <a:gs pos="100000">
                  <a:srgbClr val="0092B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03D1BF-0DC1-4B42-8FC2-DDF4D785E7CF}"/>
                </a:ext>
              </a:extLst>
            </p:cNvPr>
            <p:cNvSpPr/>
            <p:nvPr/>
          </p:nvSpPr>
          <p:spPr>
            <a:xfrm>
              <a:off x="1813609" y="1699835"/>
              <a:ext cx="206178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5400" b="1">
                  <a:solidFill>
                    <a:srgbClr val="0092BA"/>
                  </a:solidFill>
                  <a:latin typeface="DB Heavent Thin" panose="02000506060000020004" pitchFamily="2" charset="-34"/>
                  <a:ea typeface="BrowalliaUPC" panose="020B0300020202020204" pitchFamily="34" charset="-34"/>
                  <a:cs typeface="DB Heavent Thin" panose="02000506060000020004" pitchFamily="2" charset="-34"/>
                </a:rPr>
                <a:t>BACKUP</a:t>
              </a:r>
              <a:endParaRPr lang="th-TH" sz="54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7799CE5B-303B-4C32-AAA9-3061FFE58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681" y="2603226"/>
            <a:ext cx="1660186" cy="6780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1B59FF-0168-41C6-0D70-7C88EF8B2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8601" y="1359189"/>
            <a:ext cx="1695496" cy="242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8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ขั้นตอนการกำหนดพื้นที่เสี่ยงอุทกภัยเดือนมิถุนายน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3EA4921-71BA-42E0-A036-8A4DE21DCC83}"/>
              </a:ext>
            </a:extLst>
          </p:cNvPr>
          <p:cNvGrpSpPr/>
          <p:nvPr/>
        </p:nvGrpSpPr>
        <p:grpSpPr>
          <a:xfrm>
            <a:off x="202233" y="1335081"/>
            <a:ext cx="8739674" cy="2473335"/>
            <a:chOff x="280774" y="850885"/>
            <a:chExt cx="10728103" cy="3036063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F966591-6396-429A-BB5A-F5952DAB7DD5}"/>
                </a:ext>
              </a:extLst>
            </p:cNvPr>
            <p:cNvGrpSpPr/>
            <p:nvPr/>
          </p:nvGrpSpPr>
          <p:grpSpPr>
            <a:xfrm>
              <a:off x="280774" y="850885"/>
              <a:ext cx="8581943" cy="3036063"/>
              <a:chOff x="280774" y="850885"/>
              <a:chExt cx="8581943" cy="3036063"/>
            </a:xfrm>
            <a:noFill/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7930322C-C265-4496-A7D2-D41F86BFC1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2426932" y="852155"/>
                <a:ext cx="2145104" cy="3034793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F729A0F-0218-45BC-B5DB-0EC2C1B46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6716358" y="852779"/>
                <a:ext cx="2146359" cy="3032272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C771A8EC-60C2-43EB-9476-C420363125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/>
            </p:blipFill>
            <p:spPr>
              <a:xfrm>
                <a:off x="4572643" y="852160"/>
                <a:ext cx="2145100" cy="3034788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B99ADF3E-5C02-4EDC-8150-A19E743556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/>
            </p:blipFill>
            <p:spPr>
              <a:xfrm>
                <a:off x="280774" y="850885"/>
                <a:ext cx="2146002" cy="3036063"/>
              </a:xfrm>
              <a:prstGeom prst="rect">
                <a:avLst/>
              </a:prstGeom>
              <a:grpFill/>
              <a:ln>
                <a:noFill/>
              </a:ln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520AA3E-1710-4170-9942-F2A06F8D7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8863417" y="854049"/>
              <a:ext cx="2145460" cy="303100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49966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ขั้นตอนการกำหนดพื้นที่เสี่ยงอุทกภัยเดือนกรกฎาคม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3EA4921-71BA-42E0-A036-8A4DE21DCC83}"/>
              </a:ext>
            </a:extLst>
          </p:cNvPr>
          <p:cNvGrpSpPr/>
          <p:nvPr/>
        </p:nvGrpSpPr>
        <p:grpSpPr>
          <a:xfrm>
            <a:off x="202233" y="1338257"/>
            <a:ext cx="8739675" cy="2473334"/>
            <a:chOff x="280774" y="850886"/>
            <a:chExt cx="10728104" cy="303606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F966591-6396-429A-BB5A-F5952DAB7DD5}"/>
                </a:ext>
              </a:extLst>
            </p:cNvPr>
            <p:cNvGrpSpPr/>
            <p:nvPr/>
          </p:nvGrpSpPr>
          <p:grpSpPr>
            <a:xfrm>
              <a:off x="280774" y="850886"/>
              <a:ext cx="8581945" cy="3036062"/>
              <a:chOff x="280774" y="850886"/>
              <a:chExt cx="8581945" cy="3036062"/>
            </a:xfrm>
            <a:noFill/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7930322C-C265-4496-A7D2-D41F86BFC1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2426932" y="852157"/>
                <a:ext cx="2145103" cy="3034791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F729A0F-0218-45BC-B5DB-0EC2C1B46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6716359" y="852778"/>
                <a:ext cx="2146360" cy="3032274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C771A8EC-60C2-43EB-9476-C420363125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/>
            </p:blipFill>
            <p:spPr>
              <a:xfrm>
                <a:off x="4572463" y="854053"/>
                <a:ext cx="2145460" cy="3031002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B99ADF3E-5C02-4EDC-8150-A19E743556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/>
            </p:blipFill>
            <p:spPr>
              <a:xfrm>
                <a:off x="280774" y="850886"/>
                <a:ext cx="2146000" cy="3036061"/>
              </a:xfrm>
              <a:prstGeom prst="rect">
                <a:avLst/>
              </a:prstGeom>
              <a:grpFill/>
              <a:ln>
                <a:noFill/>
              </a:ln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520AA3E-1710-4170-9942-F2A06F8D7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8863417" y="854048"/>
              <a:ext cx="2145461" cy="303100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2171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9098538-7ADF-44CC-9EC1-AD389C9B2487}"/>
              </a:ext>
            </a:extLst>
          </p:cNvPr>
          <p:cNvGrpSpPr/>
          <p:nvPr/>
        </p:nvGrpSpPr>
        <p:grpSpPr>
          <a:xfrm>
            <a:off x="203979" y="1335603"/>
            <a:ext cx="8736186" cy="2472889"/>
            <a:chOff x="700617" y="638425"/>
            <a:chExt cx="7248117" cy="205167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E86B5DF-C0A1-41CA-8EA5-FAD506659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049753" y="640561"/>
              <a:ext cx="1449484" cy="204776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1369A75-B878-4865-BE5A-81C71EA45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600102" y="640564"/>
              <a:ext cx="1449484" cy="204776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4B031F8-10BD-43C6-88B3-187D2CC7C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00617" y="638425"/>
              <a:ext cx="1449848" cy="20511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A5B70B7-3951-4DB0-B9CB-C9659ED18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499251" y="642337"/>
              <a:ext cx="1449483" cy="204776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24392DC-F113-4827-99AD-8E3BE68CF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2150571" y="639283"/>
              <a:ext cx="1449244" cy="20503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ขั้นตอนการกำหนดพื้นที่เสี่ยงอุทกภัยเดือนสิงหาคม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83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9098538-7ADF-44CC-9EC1-AD389C9B2487}"/>
              </a:ext>
            </a:extLst>
          </p:cNvPr>
          <p:cNvGrpSpPr/>
          <p:nvPr/>
        </p:nvGrpSpPr>
        <p:grpSpPr>
          <a:xfrm>
            <a:off x="203978" y="1335601"/>
            <a:ext cx="8736188" cy="2472295"/>
            <a:chOff x="700616" y="638423"/>
            <a:chExt cx="7248119" cy="205117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E86B5DF-C0A1-41CA-8EA5-FAD506659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049753" y="640562"/>
              <a:ext cx="1449484" cy="204776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1369A75-B878-4865-BE5A-81C71EA45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600102" y="640564"/>
              <a:ext cx="1449484" cy="204776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4B031F8-10BD-43C6-88B3-187D2CC7C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00616" y="638425"/>
              <a:ext cx="1449849" cy="20511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A5B70B7-3951-4DB0-B9CB-C9659ED18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499251" y="639702"/>
              <a:ext cx="1449484" cy="204776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24392DC-F113-4827-99AD-8E3BE68CF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2150656" y="638423"/>
              <a:ext cx="1449242" cy="205031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ขั้นตอนการกำหนดพื้นที่เสี่ยงอุทกภัยเดือนกันยายน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495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9098538-7ADF-44CC-9EC1-AD389C9B2487}"/>
              </a:ext>
            </a:extLst>
          </p:cNvPr>
          <p:cNvGrpSpPr/>
          <p:nvPr/>
        </p:nvGrpSpPr>
        <p:grpSpPr>
          <a:xfrm>
            <a:off x="203979" y="1335603"/>
            <a:ext cx="8736187" cy="2472294"/>
            <a:chOff x="700617" y="638425"/>
            <a:chExt cx="7248118" cy="2051178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E86B5DF-C0A1-41CA-8EA5-FAD506659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049753" y="640561"/>
              <a:ext cx="1449484" cy="204776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1369A75-B878-4865-BE5A-81C71EA45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600102" y="640565"/>
              <a:ext cx="1449484" cy="204776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4B031F8-10BD-43C6-88B3-187D2CC7C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00617" y="638425"/>
              <a:ext cx="1449848" cy="20511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A5B70B7-3951-4DB0-B9CB-C9659ED18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499251" y="639703"/>
              <a:ext cx="1449484" cy="204776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24392DC-F113-4827-99AD-8E3BE68CF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2150571" y="639284"/>
              <a:ext cx="1449242" cy="205031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ขั้นตอนการกำหนดพื้นที่เสี่ยงอุทกภัยเดือนตุลาคม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60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5AA5F94-EDEE-4A12-BCFA-A557A579D3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46093" y="1338052"/>
            <a:ext cx="1747250" cy="24684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BE3641D-8977-4E9C-A1D9-2520BE81203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98651" y="1338054"/>
            <a:ext cx="1747250" cy="2468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389BCFD-B141-43BB-BC14-15A8D62AB49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03400" y="1335267"/>
            <a:ext cx="1747983" cy="2472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38162C9-78B3-4968-8D1F-13C74107182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193350" y="1337015"/>
            <a:ext cx="1747249" cy="24684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ขั้นตอนการกำหนดพื้นที่เสี่ยงอุทกภัยเดือนพฤศจิกายน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0EEF48-CC02-46AE-B1D1-5CC5AE3B721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947452" y="1333632"/>
            <a:ext cx="1749558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33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16CBCBB8-5363-47EC-B16F-475821A18B53}"/>
              </a:ext>
            </a:extLst>
          </p:cNvPr>
          <p:cNvGrpSpPr/>
          <p:nvPr/>
        </p:nvGrpSpPr>
        <p:grpSpPr>
          <a:xfrm>
            <a:off x="203400" y="1335268"/>
            <a:ext cx="8737200" cy="2472959"/>
            <a:chOff x="700492" y="641106"/>
            <a:chExt cx="7248247" cy="205097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6E6791E-C93F-489B-A49B-E39317BC6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049749" y="643415"/>
              <a:ext cx="1449492" cy="2047223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A823747-53A2-4948-9347-19B85516EE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600098" y="643417"/>
              <a:ext cx="1449492" cy="20472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E1B9D25-C2D7-4576-9AC0-1483F069F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00492" y="641106"/>
              <a:ext cx="1450098" cy="20509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0C40F835-68F8-4818-B358-CAC2CFF19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499247" y="642556"/>
              <a:ext cx="1449492" cy="2047223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AA22DFF-7E75-4F3F-911A-A0EC6DCD0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2150446" y="643413"/>
              <a:ext cx="1449494" cy="204722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ขั้นตอนการกำหนดพื้นที่เสี่ยงอุทกภัยเดือนธันวาคม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270E1B-B3AE-407F-9B82-02CEDAE90125}"/>
              </a:ext>
            </a:extLst>
          </p:cNvPr>
          <p:cNvSpPr txBox="1"/>
          <p:nvPr/>
        </p:nvSpPr>
        <p:spPr>
          <a:xfrm>
            <a:off x="-9392" y="3902632"/>
            <a:ext cx="4188967" cy="33855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th-TH" sz="1600" b="1" dirty="0">
                <a:solidFill>
                  <a:schemeClr val="bg2">
                    <a:lumMod val="25000"/>
                  </a:schemeClr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หมายเหตุ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: </a:t>
            </a:r>
            <a:r>
              <a:rPr lang="th-TH" sz="1600" dirty="0">
                <a:solidFill>
                  <a:schemeClr val="bg2">
                    <a:lumMod val="25000"/>
                  </a:schemeClr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คาดการณ์ฝนเดือนธันวาคม 2565 ใช้คาดการณ์ฝนของสสน.</a:t>
            </a:r>
          </a:p>
        </p:txBody>
      </p:sp>
    </p:spTree>
    <p:extLst>
      <p:ext uri="{BB962C8B-B14F-4D97-AF65-F5344CB8AC3E}">
        <p14:creationId xmlns:p14="http://schemas.microsoft.com/office/powerpoint/2010/main" val="2846970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66142"/>
            <a:ext cx="84435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หลักการการวิเคราะห์</a:t>
            </a:r>
          </a:p>
        </p:txBody>
      </p:sp>
      <p:sp>
        <p:nvSpPr>
          <p:cNvPr id="4" name="Rectangle 3"/>
          <p:cNvSpPr/>
          <p:nvPr/>
        </p:nvSpPr>
        <p:spPr>
          <a:xfrm>
            <a:off x="524531" y="622464"/>
            <a:ext cx="251756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>
                <a:latin typeface="DB Heavent Thin" panose="02000506060000020004" charset="-34"/>
                <a:cs typeface="DB Heavent Thin" panose="02000506060000020004" charset="-34"/>
              </a:rPr>
              <a:t>แผนที่เสี่ยงอุทกภัยที่หน่วยงานจัดทำไว้</a:t>
            </a:r>
            <a:br>
              <a:rPr lang="en-US" sz="1800" b="1">
                <a:latin typeface="DB Heavent Thin" panose="02000506060000020004" charset="-34"/>
                <a:cs typeface="DB Heavent Thin" panose="02000506060000020004" charset="-34"/>
              </a:rPr>
            </a:br>
            <a:r>
              <a:rPr lang="en-US" sz="1600" b="1">
                <a:latin typeface="DB Heavent Thin" panose="02000506060000020004" charset="-34"/>
                <a:cs typeface="DB Heavent Thin" panose="02000506060000020004" charset="-34"/>
              </a:rPr>
              <a:t>(</a:t>
            </a:r>
            <a:r>
              <a:rPr lang="th-TH" sz="1600" b="1">
                <a:latin typeface="DB Heavent Thin" panose="02000506060000020004" charset="-34"/>
                <a:cs typeface="DB Heavent Thin" panose="02000506060000020004" charset="-34"/>
              </a:rPr>
              <a:t>แยกวิเคราะห์เป็นรายเดือน</a:t>
            </a:r>
            <a:r>
              <a:rPr lang="en-US" sz="1600" b="1">
                <a:latin typeface="DB Heavent Thin" panose="02000506060000020004" charset="-34"/>
                <a:cs typeface="DB Heavent Thin" panose="02000506060000020004" charset="-34"/>
              </a:rPr>
              <a:t>)</a:t>
            </a:r>
            <a:endParaRPr lang="th-TH" sz="1800" b="1">
              <a:latin typeface="DB Heavent Thin" panose="02000506060000020004" charset="-34"/>
              <a:cs typeface="DB Heavent Thin" panose="02000506060000020004" charset="-34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6893417" y="2683156"/>
            <a:ext cx="167463" cy="146244"/>
          </a:xfrm>
          <a:prstGeom prst="rightArrow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lus 28"/>
          <p:cNvSpPr/>
          <p:nvPr/>
        </p:nvSpPr>
        <p:spPr>
          <a:xfrm>
            <a:off x="3393035" y="2643947"/>
            <a:ext cx="253595" cy="240962"/>
          </a:xfrm>
          <a:prstGeom prst="mathPl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060880" y="725158"/>
            <a:ext cx="2015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000" b="1">
                <a:latin typeface="DB Heavent Thin" pitchFamily="2" charset="-34"/>
                <a:cs typeface="DB Heavent Thin" pitchFamily="2" charset="-34"/>
              </a:rPr>
              <a:t>พื้นที่เสี่ยงน้ำท่วมรายเดือน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46938" y="730185"/>
            <a:ext cx="3103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000" b="1">
                <a:latin typeface="DB Heavent Thin" pitchFamily="2" charset="-34"/>
                <a:cs typeface="DB Heavent Thin" pitchFamily="2" charset="-34"/>
              </a:rPr>
              <a:t>ฝนคาดการณ์รายเดือนในระบบ</a:t>
            </a:r>
            <a:r>
              <a:rPr lang="en-US" sz="2000" b="1">
                <a:latin typeface="DB Heavent Thin" pitchFamily="2" charset="-34"/>
                <a:cs typeface="DB Heavent Thin" pitchFamily="2" charset="-34"/>
              </a:rPr>
              <a:t> ONEMAP</a:t>
            </a:r>
            <a:endParaRPr lang="th-TH" sz="2000" b="1">
              <a:latin typeface="DB Heavent Thin" pitchFamily="2" charset="-34"/>
              <a:cs typeface="DB Heavent Thin" pitchFamily="2" charset="-34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04EF24-4036-46A8-B615-E402E73A365B}"/>
              </a:ext>
            </a:extLst>
          </p:cNvPr>
          <p:cNvGrpSpPr/>
          <p:nvPr/>
        </p:nvGrpSpPr>
        <p:grpSpPr>
          <a:xfrm>
            <a:off x="3635765" y="1407317"/>
            <a:ext cx="3167632" cy="2520030"/>
            <a:chOff x="3676120" y="1078207"/>
            <a:chExt cx="3167632" cy="252003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A4AA17-7309-4667-B21E-153F50736C5B}"/>
                </a:ext>
              </a:extLst>
            </p:cNvPr>
            <p:cNvGrpSpPr/>
            <p:nvPr/>
          </p:nvGrpSpPr>
          <p:grpSpPr>
            <a:xfrm>
              <a:off x="3676120" y="1078207"/>
              <a:ext cx="3167632" cy="2520030"/>
              <a:chOff x="3372604" y="778249"/>
              <a:chExt cx="3167632" cy="252003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425D668-C3F3-4F61-B221-08279CD41D02}"/>
                  </a:ext>
                </a:extLst>
              </p:cNvPr>
              <p:cNvGrpSpPr/>
              <p:nvPr/>
            </p:nvGrpSpPr>
            <p:grpSpPr>
              <a:xfrm>
                <a:off x="3372604" y="1046159"/>
                <a:ext cx="3167632" cy="2252120"/>
                <a:chOff x="3372604" y="1046159"/>
                <a:chExt cx="3167632" cy="2252120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44710D99-3198-429D-BFF6-BA61C7F94F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/>
              </p:blipFill>
              <p:spPr>
                <a:xfrm>
                  <a:off x="3372604" y="1046161"/>
                  <a:ext cx="1592326" cy="2252118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152F0BF8-8468-4948-B5FD-9106696B7A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rcRect/>
                <a:stretch/>
              </p:blipFill>
              <p:spPr>
                <a:xfrm>
                  <a:off x="4947908" y="1046159"/>
                  <a:ext cx="1592328" cy="2252120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39997FF-D15E-4C6C-A995-93238F5309FC}"/>
                  </a:ext>
                </a:extLst>
              </p:cNvPr>
              <p:cNvSpPr/>
              <p:nvPr/>
            </p:nvSpPr>
            <p:spPr>
              <a:xfrm>
                <a:off x="3414609" y="778249"/>
                <a:ext cx="1533298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DB Heavent Thin" pitchFamily="2" charset="-34"/>
                    <a:cs typeface="DB Heavent Thin" pitchFamily="2" charset="-34"/>
                  </a:rPr>
                  <a:t>สูงกว่าค่าปกติร้อยละ </a:t>
                </a:r>
                <a:r>
                  <a:rPr lang="en-US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DB Heavent Thin" pitchFamily="2" charset="-34"/>
                    <a:cs typeface="DB Heavent Thin" pitchFamily="2" charset="-34"/>
                  </a:rPr>
                  <a:t>10 </a:t>
                </a:r>
                <a:r>
                  <a:rPr lang="th-TH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DB Heavent Thin" pitchFamily="2" charset="-34"/>
                    <a:cs typeface="DB Heavent Thin" pitchFamily="2" charset="-34"/>
                  </a:rPr>
                  <a:t>และ </a:t>
                </a:r>
                <a:r>
                  <a:rPr lang="en-US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DB Heavent Thin" pitchFamily="2" charset="-34"/>
                    <a:cs typeface="DB Heavent Thin" pitchFamily="2" charset="-34"/>
                  </a:rPr>
                  <a:t>20</a:t>
                </a:r>
                <a:endParaRPr lang="th-TH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DB Heavent Thin" pitchFamily="2" charset="-34"/>
                  <a:cs typeface="DB Heavent Thin" pitchFamily="2" charset="-34"/>
                </a:endParaRPr>
              </a:p>
            </p:txBody>
          </p:sp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5DAEDDE-6828-472D-AD0D-58E77198AEDC}"/>
                </a:ext>
              </a:extLst>
            </p:cNvPr>
            <p:cNvSpPr/>
            <p:nvPr/>
          </p:nvSpPr>
          <p:spPr>
            <a:xfrm>
              <a:off x="5268446" y="1092719"/>
              <a:ext cx="154741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DB Heavent Thin" pitchFamily="2" charset="-34"/>
                  <a:cs typeface="DB Heavent Thin" pitchFamily="2" charset="-34"/>
                </a:rPr>
                <a:t>สูงกว่าเกณฑ์ฝนมากรายภาค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68717C5C-3591-4CA5-934D-F0C0E5B88A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0880" y="1237696"/>
            <a:ext cx="2017951" cy="2859272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F1215707-7570-4C5B-9F4A-DB06D99C42EB}"/>
              </a:ext>
            </a:extLst>
          </p:cNvPr>
          <p:cNvGrpSpPr/>
          <p:nvPr/>
        </p:nvGrpSpPr>
        <p:grpSpPr>
          <a:xfrm>
            <a:off x="172031" y="4247461"/>
            <a:ext cx="2122298" cy="273575"/>
            <a:chOff x="726597" y="4484742"/>
            <a:chExt cx="4752186" cy="612581"/>
          </a:xfrm>
        </p:grpSpPr>
        <p:pic>
          <p:nvPicPr>
            <p:cNvPr id="38" name="Picture 130" descr="logo_rid_thai_C.png">
              <a:extLst>
                <a:ext uri="{FF2B5EF4-FFF2-40B4-BE49-F238E27FC236}">
                  <a16:creationId xmlns:a16="http://schemas.microsoft.com/office/drawing/2014/main" id="{151FC936-358C-49F2-83E6-1F04A01D7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8643" y="4511791"/>
              <a:ext cx="478529" cy="558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2A00672-1E94-45AC-AA14-B1E644CAD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8688" y="4497801"/>
              <a:ext cx="496876" cy="586463"/>
            </a:xfrm>
            <a:prstGeom prst="rect">
              <a:avLst/>
            </a:prstGeom>
          </p:spPr>
        </p:pic>
        <p:pic>
          <p:nvPicPr>
            <p:cNvPr id="40" name="Picture 68">
              <a:extLst>
                <a:ext uri="{FF2B5EF4-FFF2-40B4-BE49-F238E27FC236}">
                  <a16:creationId xmlns:a16="http://schemas.microsoft.com/office/drawing/2014/main" id="{EF7E761A-66B6-47E0-B674-6A23E1B09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894" y="4511953"/>
              <a:ext cx="567711" cy="558159"/>
            </a:xfrm>
            <a:prstGeom prst="rect">
              <a:avLst/>
            </a:prstGeom>
          </p:spPr>
        </p:pic>
        <p:pic>
          <p:nvPicPr>
            <p:cNvPr id="41" name="Picture 2" descr="หน้าแรก - สถาบันสารสนเทศทรัพยากรน้ำ (องค์การมหาชน) (สสน.)">
              <a:extLst>
                <a:ext uri="{FF2B5EF4-FFF2-40B4-BE49-F238E27FC236}">
                  <a16:creationId xmlns:a16="http://schemas.microsoft.com/office/drawing/2014/main" id="{2A047522-F872-4CAD-B07F-5FB457A71F1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8" t="7878" r="7987" b="7546"/>
            <a:stretch/>
          </p:blipFill>
          <p:spPr bwMode="auto">
            <a:xfrm>
              <a:off x="3871449" y="4484742"/>
              <a:ext cx="636189" cy="612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5" descr="http://logo-th.com/wp-content/uploads/2018/12/กรมทรัพยากรน้ำ.jpg">
              <a:extLst>
                <a:ext uri="{FF2B5EF4-FFF2-40B4-BE49-F238E27FC236}">
                  <a16:creationId xmlns:a16="http://schemas.microsoft.com/office/drawing/2014/main" id="{B7387278-05F4-48D2-AC51-AC562D700B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9919" y="4511953"/>
              <a:ext cx="567711" cy="558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8">
              <a:extLst>
                <a:ext uri="{FF2B5EF4-FFF2-40B4-BE49-F238E27FC236}">
                  <a16:creationId xmlns:a16="http://schemas.microsoft.com/office/drawing/2014/main" id="{EEEEA979-2F51-4E3C-B8AF-B4864EAE17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597" y="4511953"/>
              <a:ext cx="398245" cy="558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">
              <a:extLst>
                <a:ext uri="{FF2B5EF4-FFF2-40B4-BE49-F238E27FC236}">
                  <a16:creationId xmlns:a16="http://schemas.microsoft.com/office/drawing/2014/main" id="{D9A46C25-82E8-4C0E-AE50-6200AD1221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7730" y="4511953"/>
              <a:ext cx="1001053" cy="558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978FDAB-FE57-4C71-A431-3001BA4FF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/>
            <a:stretch/>
          </p:blipFill>
          <p:spPr>
            <a:xfrm>
              <a:off x="1726086" y="4519579"/>
              <a:ext cx="554759" cy="542905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9B409FF-1111-4A89-A09C-4B7B7E58D620}"/>
              </a:ext>
            </a:extLst>
          </p:cNvPr>
          <p:cNvGrpSpPr/>
          <p:nvPr/>
        </p:nvGrpSpPr>
        <p:grpSpPr>
          <a:xfrm>
            <a:off x="165101" y="1213263"/>
            <a:ext cx="3155621" cy="2908138"/>
            <a:chOff x="165101" y="1213263"/>
            <a:chExt cx="3155621" cy="2908138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4"/>
            <a:srcRect/>
            <a:stretch/>
          </p:blipFill>
          <p:spPr>
            <a:xfrm>
              <a:off x="172031" y="1213263"/>
              <a:ext cx="1024415" cy="144904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101" y="2692560"/>
              <a:ext cx="1042405" cy="1348993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1F08011-8F1B-414F-8C9D-E63CBE02E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rcRect/>
            <a:stretch/>
          </p:blipFill>
          <p:spPr>
            <a:xfrm>
              <a:off x="1254286" y="1216593"/>
              <a:ext cx="1024406" cy="144904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38648B0-1F7E-438A-B389-BD0007563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151065" y="2637673"/>
              <a:ext cx="1127632" cy="1483728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27FDC90-96D3-452F-8832-A733FC5F7284}"/>
                </a:ext>
              </a:extLst>
            </p:cNvPr>
            <p:cNvGrpSpPr/>
            <p:nvPr/>
          </p:nvGrpSpPr>
          <p:grpSpPr>
            <a:xfrm>
              <a:off x="2271787" y="1961502"/>
              <a:ext cx="1048935" cy="1483728"/>
              <a:chOff x="2271787" y="1961502"/>
              <a:chExt cx="1048935" cy="1483728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35F7A5D8-CF8C-4165-AF49-433A28BE41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rcRect/>
              <a:stretch/>
            </p:blipFill>
            <p:spPr>
              <a:xfrm>
                <a:off x="2271787" y="1961502"/>
                <a:ext cx="1048935" cy="1483728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14BCA026-0774-4040-9686-5C5A649C90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rcRect/>
              <a:stretch/>
            </p:blipFill>
            <p:spPr>
              <a:xfrm>
                <a:off x="2427757" y="3362666"/>
                <a:ext cx="55616" cy="5442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39401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ข้อมูลสนับสนุนการวิเคราะห์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490" y="847665"/>
            <a:ext cx="844350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ข้อมูลแผนที่เสี่ยงอุทกภัยที่หน่วยงานจัดทำไว้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(Baseline</a:t>
            </a:r>
            <a:r>
              <a:rPr lang="th-TH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potential</a:t>
            </a:r>
            <a:r>
              <a:rPr lang="th-TH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risk</a:t>
            </a:r>
            <a:r>
              <a:rPr lang="th-TH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maps)</a:t>
            </a:r>
            <a:endParaRPr lang="th-TH" sz="2400" b="1" dirty="0">
              <a:solidFill>
                <a:schemeClr val="bg2">
                  <a:lumMod val="25000"/>
                </a:schemeClr>
              </a:solidFill>
              <a:latin typeface="DB Heavent" panose="02000506060000020004" pitchFamily="2" charset="-34"/>
              <a:cs typeface="DB Heavent" panose="02000506060000020004" pitchFamily="2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กรมป้องกันและบรรเทาสาธารณภัยพื้นที่น้ำท่วม 9 ปี (2556-2564)</a:t>
            </a:r>
            <a:r>
              <a:rPr lang="en-US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* (</a:t>
            </a:r>
            <a:r>
              <a:rPr lang="th-TH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ปรับปรุงฐานข้อมูลล่าสุดปี 2564</a:t>
            </a:r>
            <a:r>
              <a:rPr lang="en-US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)</a:t>
            </a:r>
            <a:endParaRPr lang="th-TH" sz="2000" dirty="0">
              <a:solidFill>
                <a:srgbClr val="FF0000"/>
              </a:solidFill>
              <a:latin typeface="DB Heavent Thin" panose="02000506060000020004" charset="-34"/>
              <a:cs typeface="DB Heavent Thin" panose="0200050606000002000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สทอภ.แผนที่น้ำท่วมจากภาพถ่ายดาวเทียม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14 </a:t>
            </a: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ปี (2549-2562)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กรมทรัพยากรน้ำพื้นที่เตือนภัยอพยพ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14</a:t>
            </a: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 ปี (2549-2562)</a:t>
            </a:r>
            <a:r>
              <a:rPr lang="th-TH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 </a:t>
            </a:r>
            <a:endParaRPr lang="th-TH" sz="2000" dirty="0">
              <a:solidFill>
                <a:schemeClr val="bg2">
                  <a:lumMod val="25000"/>
                </a:schemeClr>
              </a:solidFill>
              <a:latin typeface="DB Heavent Thin" panose="02000506060000020004" charset="-34"/>
              <a:cs typeface="DB Heavent Thin" panose="0200050606000002000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กรมชลประทานสถานีเฝ้าระวังเดือนพฤษภาคม-ตุลาคม ปี 2563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กรมทรัพยากรธรณี และ สสน. พื้นที่ศักยภาพการเกิดน้ำท่วมฉับพลัน (2562)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ข้อมูลประกอบอื่น ๆ เช่นลำน้ำเส้นทางน้ำ</a:t>
            </a:r>
            <a:endParaRPr lang="th-TH" sz="2400" b="1" dirty="0">
              <a:solidFill>
                <a:schemeClr val="bg2">
                  <a:lumMod val="25000"/>
                </a:schemeClr>
              </a:solidFill>
              <a:latin typeface="DB Heavent Thin" panose="02000506060000020004" charset="-34"/>
              <a:cs typeface="DB Heavent Thin" panose="02000506060000020004" charset="-34"/>
            </a:endParaRPr>
          </a:p>
          <a:p>
            <a:r>
              <a:rPr lang="th-TH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ข้อมูลฝนคาดการณ์รายเดือนในระบบ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 ONEMAP</a:t>
            </a:r>
            <a:r>
              <a:rPr lang="th-TH" sz="24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*(</a:t>
            </a:r>
            <a:r>
              <a:rPr lang="th-TH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ใช้คาดการณ์ฝนสูงสุด </a:t>
            </a:r>
            <a:r>
              <a:rPr lang="en-US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MAX ONEMAP</a:t>
            </a:r>
            <a:r>
              <a:rPr lang="th-TH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 ในการวิเคราะห์</a:t>
            </a:r>
            <a:r>
              <a:rPr lang="en-US" sz="2000" dirty="0">
                <a:solidFill>
                  <a:srgbClr val="FF0000"/>
                </a:solidFill>
                <a:latin typeface="DB Heavent Thin" panose="02000506060000020004" charset="-34"/>
                <a:cs typeface="DB Heavent Thin" panose="02000506060000020004" charset="-34"/>
              </a:rPr>
              <a:t>)</a:t>
            </a:r>
            <a:endParaRPr lang="en-US" sz="2000" b="1" dirty="0">
              <a:solidFill>
                <a:schemeClr val="bg2">
                  <a:lumMod val="25000"/>
                </a:schemeClr>
              </a:solidFill>
              <a:latin typeface="DB Heavent" panose="02000506060000020004" pitchFamily="2" charset="-34"/>
              <a:cs typeface="DB Heavent" panose="02000506060000020004" pitchFamily="2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กรมอุตุนิยมวิทยา ผลคาดการณ์ฝนรายเดือนมิถุนายน-พฤศจิกายน ปี 2565 </a:t>
            </a:r>
            <a:b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</a:b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และปริมาณฝนตรวจวัดเดือนพฤษภาคม ปี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2565</a:t>
            </a:r>
            <a:endParaRPr lang="th-TH" sz="2000" dirty="0">
              <a:solidFill>
                <a:schemeClr val="bg2">
                  <a:lumMod val="25000"/>
                </a:schemeClr>
              </a:solidFill>
              <a:latin typeface="DB Heavent Thin" panose="02000506060000020004" charset="-34"/>
              <a:cs typeface="DB Heavent Thin" panose="0200050606000002000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solidFill>
                  <a:schemeClr val="bg2">
                    <a:lumMod val="25000"/>
                  </a:schemeClr>
                </a:solidFill>
                <a:latin typeface="DB Heavent Thin" panose="02000506060000020004" charset="-34"/>
                <a:cs typeface="DB Heavent Thin" panose="02000506060000020004" charset="-34"/>
              </a:rPr>
              <a:t>สสน. ผลคาดการณ์ฝนรายเดือนมิถุนายน -ธันวาคม ปี 2565 </a:t>
            </a:r>
          </a:p>
        </p:txBody>
      </p:sp>
    </p:spTree>
    <p:extLst>
      <p:ext uri="{BB962C8B-B14F-4D97-AF65-F5344CB8AC3E}">
        <p14:creationId xmlns:p14="http://schemas.microsoft.com/office/powerpoint/2010/main" val="481823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ข้อมูลแผนที่เสี่ยงอุทกภัยที่หน่วยงานจัดทำไว้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8785" y="1231935"/>
            <a:ext cx="2189625" cy="309724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11921" y="4277627"/>
            <a:ext cx="5838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050" b="1" i="1">
                <a:latin typeface="PSL Kittithada" pitchFamily="18" charset="-34"/>
                <a:cs typeface="PSL Kittithada" pitchFamily="18" charset="-34"/>
              </a:rPr>
              <a:t>ที่มา</a:t>
            </a:r>
            <a:r>
              <a:rPr lang="en-US" sz="1050" b="1" i="1">
                <a:latin typeface="PSL Kittithada" pitchFamily="18" charset="-34"/>
                <a:cs typeface="PSL Kittithada" pitchFamily="18" charset="-34"/>
              </a:rPr>
              <a:t>:</a:t>
            </a:r>
            <a:r>
              <a:rPr lang="th-TH" sz="1050" i="1">
                <a:latin typeface="PSL Kittithada" pitchFamily="18" charset="-34"/>
                <a:cs typeface="PSL Kittithada" pitchFamily="18" charset="-34"/>
              </a:rPr>
              <a:t>สทอภ.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545" y="629813"/>
            <a:ext cx="2203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พื้นที่เสี่ยงอุทกภัย</a:t>
            </a:r>
            <a:b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</a:br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จากข้อมูลพื้นที่น้ำท่วมซ้ำซาก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49573" y="4277627"/>
            <a:ext cx="15167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i="1">
                <a:latin typeface="PSL Kittithada" pitchFamily="18" charset="-34"/>
                <a:cs typeface="PSL Kittithada" pitchFamily="18" charset="-34"/>
              </a:rPr>
              <a:t>ที่มา</a:t>
            </a:r>
            <a:r>
              <a:rPr lang="en-US" sz="1050" b="1" i="1">
                <a:latin typeface="PSL Kittithada" pitchFamily="18" charset="-34"/>
                <a:cs typeface="PSL Kittithada" pitchFamily="18" charset="-34"/>
              </a:rPr>
              <a:t>:</a:t>
            </a:r>
            <a:r>
              <a:rPr lang="th-TH" sz="1050" i="1">
                <a:latin typeface="PSL Kittithada" pitchFamily="18" charset="-34"/>
                <a:cs typeface="PSL Kittithada" pitchFamily="18" charset="-34"/>
              </a:rPr>
              <a:t>กรมป้องกันและบรรเทาสาธารณภัย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37541" y="629813"/>
            <a:ext cx="212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พื้นที่น้ำท่วมซ้ำซาก 9 ปี </a:t>
            </a:r>
            <a:b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</a:br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</a:t>
            </a:r>
            <a:r>
              <a:rPr lang="en-US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255</a:t>
            </a:r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6</a:t>
            </a:r>
            <a:r>
              <a:rPr lang="en-US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-2564</a:t>
            </a:r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)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204" y="1231936"/>
            <a:ext cx="2393322" cy="30972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08142" y="629813"/>
            <a:ext cx="2302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พื้นที่เตือนภัยอพยพในรอบ 14 ปี </a:t>
            </a:r>
          </a:p>
          <a:p>
            <a:pPr algn="ctr"/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(2549</a:t>
            </a:r>
            <a:r>
              <a:rPr lang="en-US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-2562</a:t>
            </a:r>
            <a:r>
              <a:rPr lang="th-TH" sz="1800" b="1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90429" y="4270930"/>
            <a:ext cx="9396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050" b="1" i="1">
                <a:latin typeface="PSL Kittithada" pitchFamily="18" charset="-34"/>
                <a:cs typeface="PSL Kittithada" pitchFamily="18" charset="-34"/>
              </a:rPr>
              <a:t>ที่มา</a:t>
            </a:r>
            <a:r>
              <a:rPr lang="en-US" sz="1050" b="1" i="1">
                <a:latin typeface="PSL Kittithada" pitchFamily="18" charset="-34"/>
                <a:cs typeface="PSL Kittithada" pitchFamily="18" charset="-34"/>
              </a:rPr>
              <a:t>:</a:t>
            </a:r>
            <a:r>
              <a:rPr lang="th-TH" sz="1050" i="1">
                <a:latin typeface="PSL Kittithada" pitchFamily="18" charset="-34"/>
                <a:cs typeface="PSL Kittithada" pitchFamily="18" charset="-34"/>
              </a:rPr>
              <a:t>กรมทรัพยากรน้ำ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D0B806C-2788-471A-AE32-BF5AB200CE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295741" y="1231937"/>
            <a:ext cx="2189610" cy="30972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CD5714D-6ADA-40F5-AE0F-105A2DE00378}"/>
              </a:ext>
            </a:extLst>
          </p:cNvPr>
          <p:cNvSpPr txBox="1"/>
          <p:nvPr/>
        </p:nvSpPr>
        <p:spPr>
          <a:xfrm>
            <a:off x="6830111" y="629813"/>
            <a:ext cx="23548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>
                <a:solidFill>
                  <a:schemeClr val="bg2">
                    <a:lumMod val="25000"/>
                  </a:schemeClr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พื้นที่ล่อแหลมต่อการเกิดน้ำท่วมฉับพลัน (วิเคราะห์ ปี 2562)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9957CD-AD00-4108-B2A5-AB55CF42AEC1}"/>
              </a:ext>
            </a:extLst>
          </p:cNvPr>
          <p:cNvSpPr txBox="1"/>
          <p:nvPr/>
        </p:nvSpPr>
        <p:spPr>
          <a:xfrm>
            <a:off x="7555914" y="4272366"/>
            <a:ext cx="14334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050" b="1" i="1">
                <a:latin typeface="PSL Kittithada" pitchFamily="18" charset="-34"/>
                <a:cs typeface="PSL Kittithada" pitchFamily="18" charset="-34"/>
              </a:rPr>
              <a:t>ที่มา</a:t>
            </a:r>
            <a:r>
              <a:rPr lang="en-US" sz="1050" b="1" i="1">
                <a:latin typeface="PSL Kittithada" pitchFamily="18" charset="-34"/>
                <a:cs typeface="PSL Kittithada" pitchFamily="18" charset="-34"/>
              </a:rPr>
              <a:t>:</a:t>
            </a:r>
            <a:r>
              <a:rPr lang="th-TH" sz="1050" b="1" i="1">
                <a:latin typeface="PSL Kittithada" pitchFamily="18" charset="-34"/>
                <a:cs typeface="PSL Kittithada" pitchFamily="18" charset="-34"/>
              </a:rPr>
              <a:t> </a:t>
            </a:r>
            <a:r>
              <a:rPr lang="th-TH" sz="1050" i="1">
                <a:latin typeface="PSL Kittithada" pitchFamily="18" charset="-34"/>
                <a:cs typeface="PSL Kittithada" pitchFamily="18" charset="-34"/>
              </a:rPr>
              <a:t>กรมทรัพยากรธรณี และ สสน.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8A418AB-9FF6-4F87-B781-4CC7F0CAE68D}"/>
              </a:ext>
            </a:extLst>
          </p:cNvPr>
          <p:cNvGrpSpPr/>
          <p:nvPr/>
        </p:nvGrpSpPr>
        <p:grpSpPr>
          <a:xfrm>
            <a:off x="6830116" y="1231935"/>
            <a:ext cx="2189610" cy="3097240"/>
            <a:chOff x="6830116" y="1231935"/>
            <a:chExt cx="2189610" cy="309724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D510F88-0637-40FF-A942-DC0C132E0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830116" y="1231935"/>
              <a:ext cx="2189610" cy="3097240"/>
            </a:xfrm>
            <a:prstGeom prst="rect">
              <a:avLst/>
            </a:prstGeom>
            <a:solidFill>
              <a:schemeClr val="accent2"/>
            </a:solidFill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B5F3ABD-8178-40EE-9119-117DD438D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7154156" y="4165112"/>
              <a:ext cx="108128" cy="1058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176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คาดการณ์ฝน</a:t>
            </a:r>
            <a:r>
              <a:rPr lang="th-TH" sz="3200" b="1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สูงสุด</a:t>
            </a:r>
            <a:r>
              <a:rPr lang="th-TH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เดือนมิถุนายน-กันยายน ปี 2565 ในระบบ</a:t>
            </a:r>
            <a:r>
              <a:rPr lang="en-US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 ONEMAP</a:t>
            </a:r>
            <a:endParaRPr lang="th-TH" sz="3200" b="1" dirty="0">
              <a:solidFill>
                <a:srgbClr val="0092BA"/>
              </a:solidFill>
              <a:latin typeface="DB Heavent Thin" panose="02000506060000020004" pitchFamily="2" charset="-34"/>
              <a:cs typeface="DB Heavent Thin" panose="02000506060000020004" pitchFamily="2" charset="-34"/>
            </a:endParaRP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A4B8E7-BD48-8E2A-E8F4-4D6F7CC8CB53}"/>
              </a:ext>
            </a:extLst>
          </p:cNvPr>
          <p:cNvGrpSpPr/>
          <p:nvPr/>
        </p:nvGrpSpPr>
        <p:grpSpPr>
          <a:xfrm>
            <a:off x="230626" y="931969"/>
            <a:ext cx="8697987" cy="3279563"/>
            <a:chOff x="168008" y="863030"/>
            <a:chExt cx="8697987" cy="327956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DF1095F-C583-417A-BD97-3A058B28F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68008" y="1175799"/>
              <a:ext cx="2097041" cy="296679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3DA24D2-E5E0-4A96-AA5F-225813509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375395" y="1183302"/>
              <a:ext cx="2086434" cy="295178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0CF7149-BF14-4C32-A44D-356F1CC8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4572174" y="1183302"/>
              <a:ext cx="2086434" cy="295178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5458C3-670E-4BA7-95B8-8D122F2A9A01}"/>
                </a:ext>
              </a:extLst>
            </p:cNvPr>
            <p:cNvSpPr txBox="1"/>
            <p:nvPr/>
          </p:nvSpPr>
          <p:spPr>
            <a:xfrm>
              <a:off x="2817327" y="863030"/>
              <a:ext cx="12330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กรกฎาคม ปี 2565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5EE6A9-FBBB-4E1A-8FC6-5CFA473E1840}"/>
                </a:ext>
              </a:extLst>
            </p:cNvPr>
            <p:cNvSpPr txBox="1"/>
            <p:nvPr/>
          </p:nvSpPr>
          <p:spPr>
            <a:xfrm>
              <a:off x="543108" y="863030"/>
              <a:ext cx="1152880" cy="338554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มิถุนายน ปี 2565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8C0891-0FBA-435E-AC48-BE25A9A8B8CE}"/>
                </a:ext>
              </a:extLst>
            </p:cNvPr>
            <p:cNvSpPr txBox="1"/>
            <p:nvPr/>
          </p:nvSpPr>
          <p:spPr>
            <a:xfrm>
              <a:off x="5133530" y="863030"/>
              <a:ext cx="11304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สิงหาคม ปี 2565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691942F-AD06-54ED-AEBD-8DA9D8857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768954" y="1175799"/>
              <a:ext cx="2097041" cy="296679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07955AC-D49E-8CA4-7BE4-6E53FAB65D5F}"/>
                </a:ext>
              </a:extLst>
            </p:cNvPr>
            <p:cNvSpPr txBox="1"/>
            <p:nvPr/>
          </p:nvSpPr>
          <p:spPr>
            <a:xfrm>
              <a:off x="7184129" y="863030"/>
              <a:ext cx="1151277" cy="338554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กันยายน ปี 2565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6889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994F401-6C42-8431-E4BD-6CCF2B24F5BB}"/>
              </a:ext>
            </a:extLst>
          </p:cNvPr>
          <p:cNvGrpSpPr/>
          <p:nvPr/>
        </p:nvGrpSpPr>
        <p:grpSpPr>
          <a:xfrm>
            <a:off x="1346838" y="927221"/>
            <a:ext cx="6450325" cy="3289058"/>
            <a:chOff x="288612" y="870650"/>
            <a:chExt cx="6450325" cy="328905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3DA24D2-E5E0-4A96-AA5F-225813509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88612" y="1190922"/>
              <a:ext cx="2098449" cy="296878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0CF7149-BF14-4C32-A44D-356F1CC8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485391" y="1190922"/>
              <a:ext cx="2098449" cy="296878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5458C3-670E-4BA7-95B8-8D122F2A9A01}"/>
                </a:ext>
              </a:extLst>
            </p:cNvPr>
            <p:cNvSpPr txBox="1"/>
            <p:nvPr/>
          </p:nvSpPr>
          <p:spPr>
            <a:xfrm>
              <a:off x="843952" y="870650"/>
              <a:ext cx="10695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ตุลาคม ปี 2565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8C0891-0FBA-435E-AC48-BE25A9A8B8CE}"/>
                </a:ext>
              </a:extLst>
            </p:cNvPr>
            <p:cNvSpPr txBox="1"/>
            <p:nvPr/>
          </p:nvSpPr>
          <p:spPr>
            <a:xfrm>
              <a:off x="2864400" y="870650"/>
              <a:ext cx="1340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พฤศจิกายน ปี 2565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B62809E-9907-CE5D-EFB1-77311915D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4640501" y="1183428"/>
              <a:ext cx="2098436" cy="296876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E3D153F-C7EA-8704-2E0C-DE68967967E9}"/>
                </a:ext>
              </a:extLst>
            </p:cNvPr>
            <p:cNvSpPr txBox="1"/>
            <p:nvPr/>
          </p:nvSpPr>
          <p:spPr>
            <a:xfrm>
              <a:off x="5118088" y="870650"/>
              <a:ext cx="1143262" cy="338554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ธันวาคม ปี 2565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คาดการณ์ฝน</a:t>
            </a:r>
            <a:r>
              <a:rPr lang="th-TH" sz="3200" b="1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สูงสุด</a:t>
            </a:r>
            <a:r>
              <a:rPr lang="th-TH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เดือนตุลาคม-ธันวาคม ปี 2565 ในระบบ</a:t>
            </a:r>
            <a:r>
              <a:rPr lang="en-US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 ONEMAP</a:t>
            </a:r>
            <a:endParaRPr lang="th-TH" sz="3200" b="1" dirty="0">
              <a:solidFill>
                <a:srgbClr val="0092BA"/>
              </a:solidFill>
              <a:latin typeface="DB Heavent Thin" panose="02000506060000020004" pitchFamily="2" charset="-34"/>
              <a:cs typeface="DB Heavent Thin" panose="02000506060000020004" pitchFamily="2" charset="-34"/>
            </a:endParaRP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75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พื้นที่เสี่ยงอุทกภัยเดือนมิถุนายน-กันยายน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A4B8E7-BD48-8E2A-E8F4-4D6F7CC8CB53}"/>
              </a:ext>
            </a:extLst>
          </p:cNvPr>
          <p:cNvGrpSpPr/>
          <p:nvPr/>
        </p:nvGrpSpPr>
        <p:grpSpPr>
          <a:xfrm>
            <a:off x="222831" y="932894"/>
            <a:ext cx="8698338" cy="3277712"/>
            <a:chOff x="167833" y="863030"/>
            <a:chExt cx="8698338" cy="327771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DF1095F-C583-417A-BD97-3A058B28F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67833" y="1177649"/>
              <a:ext cx="2097391" cy="296309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3DA24D2-E5E0-4A96-AA5F-225813509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375221" y="1185143"/>
              <a:ext cx="2086782" cy="294810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0CF7149-BF14-4C32-A44D-356F1CC8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4572000" y="1185143"/>
              <a:ext cx="2086782" cy="294810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5458C3-670E-4BA7-95B8-8D122F2A9A01}"/>
                </a:ext>
              </a:extLst>
            </p:cNvPr>
            <p:cNvSpPr txBox="1"/>
            <p:nvPr/>
          </p:nvSpPr>
          <p:spPr>
            <a:xfrm>
              <a:off x="2802097" y="863030"/>
              <a:ext cx="12330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กรกฎาคม ปี 2565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5EE6A9-FBBB-4E1A-8FC6-5CFA473E1840}"/>
                </a:ext>
              </a:extLst>
            </p:cNvPr>
            <p:cNvSpPr txBox="1"/>
            <p:nvPr/>
          </p:nvSpPr>
          <p:spPr>
            <a:xfrm>
              <a:off x="640089" y="863030"/>
              <a:ext cx="1152880" cy="338554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มิถุนายน ปี 2565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8C0891-0FBA-435E-AC48-BE25A9A8B8CE}"/>
                </a:ext>
              </a:extLst>
            </p:cNvPr>
            <p:cNvSpPr txBox="1"/>
            <p:nvPr/>
          </p:nvSpPr>
          <p:spPr>
            <a:xfrm>
              <a:off x="5050172" y="863030"/>
              <a:ext cx="11304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สิงหาคม ปี 2565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691942F-AD06-54ED-AEBD-8DA9D8857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768779" y="1177649"/>
              <a:ext cx="2097392" cy="296309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07955AC-D49E-8CA4-7BE4-6E53FAB65D5F}"/>
                </a:ext>
              </a:extLst>
            </p:cNvPr>
            <p:cNvSpPr txBox="1"/>
            <p:nvPr/>
          </p:nvSpPr>
          <p:spPr>
            <a:xfrm>
              <a:off x="7241837" y="863030"/>
              <a:ext cx="1151277" cy="338554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กันยายน ปี 2565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9058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84469B6-1420-A20D-10B5-19B82EBA88DE}"/>
              </a:ext>
            </a:extLst>
          </p:cNvPr>
          <p:cNvGrpSpPr/>
          <p:nvPr/>
        </p:nvGrpSpPr>
        <p:grpSpPr>
          <a:xfrm>
            <a:off x="1328082" y="931969"/>
            <a:ext cx="6487837" cy="3277712"/>
            <a:chOff x="222831" y="863030"/>
            <a:chExt cx="6487837" cy="327771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DF1095F-C583-417A-BD97-3A058B28F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22831" y="1177650"/>
              <a:ext cx="2097391" cy="296309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3DA24D2-E5E0-4A96-AA5F-225813509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430219" y="1185144"/>
              <a:ext cx="2086781" cy="294810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5458C3-670E-4BA7-95B8-8D122F2A9A01}"/>
                </a:ext>
              </a:extLst>
            </p:cNvPr>
            <p:cNvSpPr txBox="1"/>
            <p:nvPr/>
          </p:nvSpPr>
          <p:spPr>
            <a:xfrm>
              <a:off x="2803394" y="863030"/>
              <a:ext cx="1340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พฤศจิกายน ปี 2565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5EE6A9-FBBB-4E1A-8FC6-5CFA473E1840}"/>
                </a:ext>
              </a:extLst>
            </p:cNvPr>
            <p:cNvSpPr txBox="1"/>
            <p:nvPr/>
          </p:nvSpPr>
          <p:spPr>
            <a:xfrm>
              <a:off x="736764" y="863030"/>
              <a:ext cx="1069524" cy="338554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ตุลาคม ปี 2565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8C0891-0FBA-435E-AC48-BE25A9A8B8CE}"/>
                </a:ext>
              </a:extLst>
            </p:cNvPr>
            <p:cNvSpPr txBox="1"/>
            <p:nvPr/>
          </p:nvSpPr>
          <p:spPr>
            <a:xfrm>
              <a:off x="5097201" y="863030"/>
              <a:ext cx="11432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600" dirty="0">
                  <a:solidFill>
                    <a:schemeClr val="bg2">
                      <a:lumMod val="25000"/>
                    </a:schemeClr>
                  </a:solidFill>
                  <a:latin typeface="DB Heavent" panose="02000506060000020004" pitchFamily="2" charset="-34"/>
                  <a:cs typeface="DB Heavent" panose="02000506060000020004" pitchFamily="2" charset="-34"/>
                </a:rPr>
                <a:t>ธันวาคม ปี 2565</a:t>
              </a: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ED2CA57-627D-7FEE-3441-B6FA522B0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4626997" y="1185132"/>
              <a:ext cx="2083671" cy="2943709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CDB52A-3CFC-D24A-8E77-EED997172876}"/>
              </a:ext>
            </a:extLst>
          </p:cNvPr>
          <p:cNvSpPr/>
          <p:nvPr/>
        </p:nvSpPr>
        <p:spPr>
          <a:xfrm>
            <a:off x="700491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พื้นที่เสี่ยงอุทกภัยเดือนตุลาคม-ธันวาคม ปี 2565</a:t>
            </a:r>
          </a:p>
        </p:txBody>
      </p:sp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44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สำนักงานพัฒนาเทคโนโลยีอวกาศและภูมิสารสนเทศ (องค์การมหาชน):GISTDA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49C07C-9B80-485B-9A31-CCBA1C4F9BBD}"/>
              </a:ext>
            </a:extLst>
          </p:cNvPr>
          <p:cNvSpPr/>
          <p:nvPr/>
        </p:nvSpPr>
        <p:spPr>
          <a:xfrm>
            <a:off x="1215108" y="3046620"/>
            <a:ext cx="5366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b="1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ข้อควรทราบ</a:t>
            </a:r>
            <a:r>
              <a:rPr lang="en-US" sz="1400" b="1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:</a:t>
            </a:r>
            <a:endParaRPr lang="th-TH" sz="1400" b="1" dirty="0">
              <a:latin typeface="DB Heavent Thin" panose="02000506060000020004" pitchFamily="2" charset="-34"/>
              <a:cs typeface="DB Heavent Thin" panose="02000506060000020004" pitchFamily="2" charset="-34"/>
            </a:endParaRPr>
          </a:p>
          <a:p>
            <a:r>
              <a:rPr lang="th-TH" sz="1400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การวิเคราะห์หาพื้นที่เสี่ยงอุทกภัยอาศัยคาดการณ์ฝนสูงสุดในระบบ</a:t>
            </a:r>
            <a:r>
              <a:rPr lang="en-US" sz="1400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 ONEMAP</a:t>
            </a:r>
            <a:r>
              <a:rPr lang="th-TH" sz="1400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 ที่มีการปรับปรุงทุกเดือน </a:t>
            </a:r>
          </a:p>
          <a:p>
            <a:r>
              <a:rPr lang="th-TH" sz="1400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ดังนั้นในอนาคตผลการวิเคราะห์พื้นที่เสี่ยงอาจมีการเปลี่ยนแปลงได้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950234-A8EB-41F1-BFF7-7DC9CC87EA7E}"/>
              </a:ext>
            </a:extLst>
          </p:cNvPr>
          <p:cNvSpPr txBox="1"/>
          <p:nvPr/>
        </p:nvSpPr>
        <p:spPr>
          <a:xfrm>
            <a:off x="1215108" y="3785284"/>
            <a:ext cx="47510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400" b="1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ดาวน์โหลดข้อมูล</a:t>
            </a:r>
            <a:r>
              <a:rPr lang="en-US" sz="1400" b="1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 : </a:t>
            </a:r>
            <a:r>
              <a:rPr lang="en-US" sz="1400" dirty="0">
                <a:latin typeface="DB Heavent Thin" panose="02000506060000020004" pitchFamily="2" charset="-34"/>
                <a:cs typeface="DB Heavent Thin" panose="02000506060000020004" pitchFamily="2" charset="-3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https://drive.hii.or.th/s/CSSTAyNGSt7Qkbf</a:t>
            </a:r>
            <a:endParaRPr lang="en-US" sz="1400" dirty="0">
              <a:latin typeface="DB Heavent Thin" panose="02000506060000020004" pitchFamily="2" charset="-34"/>
              <a:cs typeface="DB Heavent Thin" panose="02000506060000020004" pitchFamily="2" charset="-3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DC67DD-A079-407A-8C92-9C2AA587E328}"/>
              </a:ext>
            </a:extLst>
          </p:cNvPr>
          <p:cNvSpPr/>
          <p:nvPr/>
        </p:nvSpPr>
        <p:spPr>
          <a:xfrm>
            <a:off x="1215108" y="4089613"/>
            <a:ext cx="53660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b="1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หมายเหตุ</a:t>
            </a:r>
            <a:r>
              <a:rPr lang="en-US" sz="1400" b="1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:</a:t>
            </a:r>
            <a:r>
              <a:rPr lang="th-TH" sz="1400" dirty="0">
                <a:latin typeface="DB Heavent Thin" panose="02000506060000020004" pitchFamily="2" charset="-34"/>
                <a:cs typeface="DB Heavent Thin" panose="02000506060000020004" pitchFamily="2" charset="-34"/>
              </a:rPr>
              <a:t> * คาดการณ์เดือนธันวาคม ใช้คาดการณ์ฝนจากสสน.</a:t>
            </a:r>
            <a:endParaRPr lang="en-US" sz="1400" dirty="0">
              <a:latin typeface="DB Heavent Thin" panose="02000506060000020004" pitchFamily="2" charset="-34"/>
              <a:cs typeface="DB Heavent Thin" panose="02000506060000020004" pitchFamily="2" charset="-3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2B7C9F-E9F3-4152-BF45-567FF0250B06}"/>
              </a:ext>
            </a:extLst>
          </p:cNvPr>
          <p:cNvSpPr/>
          <p:nvPr/>
        </p:nvSpPr>
        <p:spPr>
          <a:xfrm>
            <a:off x="706930" y="52787"/>
            <a:ext cx="8443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92BA"/>
                </a:solidFill>
                <a:latin typeface="DB Heavent Thin" panose="02000506060000020004" pitchFamily="2" charset="-34"/>
                <a:cs typeface="DB Heavent Thin" panose="02000506060000020004" pitchFamily="2" charset="-34"/>
              </a:rPr>
              <a:t>สรุปพื้นที่เสี่ยงอุทกภัยเดือนมิถุนายน–ธันวาคม ปี 2565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315AC74-228F-F0F1-8DF1-5873E25447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213460"/>
              </p:ext>
            </p:extLst>
          </p:nvPr>
        </p:nvGraphicFramePr>
        <p:xfrm>
          <a:off x="1297642" y="942308"/>
          <a:ext cx="6428684" cy="202905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673600">
                  <a:extLst>
                    <a:ext uri="{9D8B030D-6E8A-4147-A177-3AD203B41FA5}">
                      <a16:colId xmlns:a16="http://schemas.microsoft.com/office/drawing/2014/main" val="2989425020"/>
                    </a:ext>
                  </a:extLst>
                </a:gridCol>
                <a:gridCol w="897540">
                  <a:extLst>
                    <a:ext uri="{9D8B030D-6E8A-4147-A177-3AD203B41FA5}">
                      <a16:colId xmlns:a16="http://schemas.microsoft.com/office/drawing/2014/main" val="871227123"/>
                    </a:ext>
                  </a:extLst>
                </a:gridCol>
                <a:gridCol w="836691">
                  <a:extLst>
                    <a:ext uri="{9D8B030D-6E8A-4147-A177-3AD203B41FA5}">
                      <a16:colId xmlns:a16="http://schemas.microsoft.com/office/drawing/2014/main" val="2556414046"/>
                    </a:ext>
                  </a:extLst>
                </a:gridCol>
                <a:gridCol w="768233">
                  <a:extLst>
                    <a:ext uri="{9D8B030D-6E8A-4147-A177-3AD203B41FA5}">
                      <a16:colId xmlns:a16="http://schemas.microsoft.com/office/drawing/2014/main" val="3733590466"/>
                    </a:ext>
                  </a:extLst>
                </a:gridCol>
                <a:gridCol w="756766">
                  <a:extLst>
                    <a:ext uri="{9D8B030D-6E8A-4147-A177-3AD203B41FA5}">
                      <a16:colId xmlns:a16="http://schemas.microsoft.com/office/drawing/2014/main" val="3461704666"/>
                    </a:ext>
                  </a:extLst>
                </a:gridCol>
                <a:gridCol w="845584">
                  <a:extLst>
                    <a:ext uri="{9D8B030D-6E8A-4147-A177-3AD203B41FA5}">
                      <a16:colId xmlns:a16="http://schemas.microsoft.com/office/drawing/2014/main" val="624116495"/>
                    </a:ext>
                  </a:extLst>
                </a:gridCol>
                <a:gridCol w="849284">
                  <a:extLst>
                    <a:ext uri="{9D8B030D-6E8A-4147-A177-3AD203B41FA5}">
                      <a16:colId xmlns:a16="http://schemas.microsoft.com/office/drawing/2014/main" val="3248471509"/>
                    </a:ext>
                  </a:extLst>
                </a:gridCol>
                <a:gridCol w="800986">
                  <a:extLst>
                    <a:ext uri="{9D8B030D-6E8A-4147-A177-3AD203B41FA5}">
                      <a16:colId xmlns:a16="http://schemas.microsoft.com/office/drawing/2014/main" val="337049389"/>
                    </a:ext>
                  </a:extLst>
                </a:gridCol>
              </a:tblGrid>
              <a:tr h="405811">
                <a:tc gridSpan="8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DB Heavent Thin" panose="02000506060000020004" pitchFamily="2" charset="-34"/>
                          <a:cs typeface="DB Heavent Thin" panose="02000506060000020004" pitchFamily="2" charset="-34"/>
                        </a:rPr>
                        <a:t>(จำนวนพื้นที่เสี่ยงภัยอุทกภัยเดือนมิถุนายน – ธันวาคม ปี 2565 )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DB Heavent Thin" panose="02000506060000020004" pitchFamily="2" charset="-34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th-TH" sz="1600" b="1" i="0" u="none" strike="noStrike" kern="1200">
                        <a:solidFill>
                          <a:srgbClr val="000000"/>
                        </a:solidFill>
                        <a:effectLst/>
                        <a:latin typeface="DB Heavent Thin" panose="02000506060000020004" pitchFamily="2" charset="-34"/>
                        <a:ea typeface="+mn-ea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th-TH" sz="1600" b="1" i="0" u="none" strike="noStrike" kern="1200">
                        <a:solidFill>
                          <a:srgbClr val="000000"/>
                        </a:solidFill>
                        <a:effectLst/>
                        <a:latin typeface="DB Heavent Thin" panose="02000506060000020004" pitchFamily="2" charset="-34"/>
                        <a:ea typeface="+mn-ea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DB Heavent Thin" panose="02000506060000020004" pitchFamily="2" charset="-34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DB Heavent Thin" panose="02000506060000020004" pitchFamily="2" charset="-34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DB Heavent Thin" panose="02000506060000020004" pitchFamily="2" charset="-34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DB Heavent Thin" panose="02000506060000020004" pitchFamily="2" charset="-34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DB Heavent Thin" panose="02000506060000020004" pitchFamily="2" charset="-34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extLst>
                  <a:ext uri="{0D108BD9-81ED-4DB2-BD59-A6C34878D82A}">
                    <a16:rowId xmlns:a16="http://schemas.microsoft.com/office/drawing/2014/main" val="2339908540"/>
                  </a:ext>
                </a:extLst>
              </a:tr>
              <a:tr h="40581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b="1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cs typeface="DB Heavent Thin" panose="02000506060000020004" pitchFamily="2" charset="-34"/>
                        </a:rPr>
                        <a:t>ขอบเขต</a:t>
                      </a:r>
                      <a:endParaRPr lang="th-TH" sz="1600" b="1" i="0" u="none" strike="noStrike" kern="1200">
                        <a:solidFill>
                          <a:srgbClr val="000000"/>
                        </a:solidFill>
                        <a:effectLst/>
                        <a:latin typeface="DB Heavent Thin" panose="02000506060000020004" pitchFamily="2" charset="-34"/>
                        <a:ea typeface="+mn-ea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มิถุนายน</a:t>
                      </a: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cs typeface="DB Heavent Thin" panose="02000506060000020004" pitchFamily="2" charset="-34"/>
                        </a:rPr>
                        <a:t>กรกฎาคม</a:t>
                      </a:r>
                      <a:endParaRPr lang="th-TH" sz="1600" b="1" i="0" u="none" strike="noStrike" kern="1200">
                        <a:solidFill>
                          <a:srgbClr val="000000"/>
                        </a:solidFill>
                        <a:effectLst/>
                        <a:latin typeface="DB Heavent Thin" panose="02000506060000020004" pitchFamily="2" charset="-34"/>
                        <a:ea typeface="+mn-ea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สิงหาคม</a:t>
                      </a: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กันยายน</a:t>
                      </a: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ตุลาคม</a:t>
                      </a: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พฤศจิกายน</a:t>
                      </a: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ธันวาคม*</a:t>
                      </a:r>
                    </a:p>
                  </a:txBody>
                  <a:tcPr marL="8560" marR="8560" marT="8560" marB="0" anchor="ctr"/>
                </a:tc>
                <a:extLst>
                  <a:ext uri="{0D108BD9-81ED-4DB2-BD59-A6C34878D82A}">
                    <a16:rowId xmlns:a16="http://schemas.microsoft.com/office/drawing/2014/main" val="2124070185"/>
                  </a:ext>
                </a:extLst>
              </a:tr>
              <a:tr h="40581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b="1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cs typeface="DB Heavent Thin" panose="02000506060000020004" pitchFamily="2" charset="-34"/>
                        </a:rPr>
                        <a:t>จังหวัด</a:t>
                      </a:r>
                      <a:endParaRPr lang="th-TH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DB Heavent Thin" panose="02000506060000020004" pitchFamily="2" charset="-34"/>
                        <a:ea typeface="+mn-ea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28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37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32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63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67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36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11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8639757"/>
                  </a:ext>
                </a:extLst>
              </a:tr>
              <a:tr h="40581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b="1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cs typeface="DB Heavent Thin" panose="02000506060000020004" pitchFamily="2" charset="-34"/>
                        </a:rPr>
                        <a:t>อำเภอ</a:t>
                      </a:r>
                      <a:endParaRPr lang="th-TH" sz="1600" b="1" i="0" u="none" strike="noStrike" kern="1200">
                        <a:solidFill>
                          <a:srgbClr val="000000"/>
                        </a:solidFill>
                        <a:effectLst/>
                        <a:latin typeface="DB Heavent Thin" panose="02000506060000020004" pitchFamily="2" charset="-34"/>
                        <a:ea typeface="+mn-ea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135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261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152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425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436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251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  79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32326211"/>
                  </a:ext>
                </a:extLst>
              </a:tr>
              <a:tr h="40581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b="1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cs typeface="DB Heavent Thin" panose="02000506060000020004" pitchFamily="2" charset="-34"/>
                        </a:rPr>
                        <a:t>ตำบล</a:t>
                      </a:r>
                      <a:endParaRPr lang="th-TH" sz="1600" b="1" i="0" u="none" strike="noStrike" kern="1200">
                        <a:solidFill>
                          <a:srgbClr val="000000"/>
                        </a:solidFill>
                        <a:effectLst/>
                        <a:latin typeface="DB Heavent Thin" panose="02000506060000020004" pitchFamily="2" charset="-34"/>
                        <a:ea typeface="+mn-ea"/>
                        <a:cs typeface="DB Heavent Thin" panose="02000506060000020004" pitchFamily="2" charset="-34"/>
                      </a:endParaRPr>
                    </a:p>
                  </a:txBody>
                  <a:tcPr marL="8560" marR="8560" marT="856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481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1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,</a:t>
                      </a:r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412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532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1,939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2,074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1,371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DB Heavent Thin" panose="02000506060000020004" pitchFamily="2" charset="-34"/>
                          <a:ea typeface="+mn-ea"/>
                          <a:cs typeface="DB Heavent Thin" panose="02000506060000020004" pitchFamily="2" charset="-34"/>
                        </a:rPr>
                        <a:t>       230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1413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4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</TotalTime>
  <Words>640</Words>
  <Application>Microsoft Office PowerPoint</Application>
  <PresentationFormat>On-screen Show (16:9)</PresentationFormat>
  <Paragraphs>115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Calibri</vt:lpstr>
      <vt:lpstr>DB Heavent</vt:lpstr>
      <vt:lpstr>PSL Kittithada</vt:lpstr>
      <vt:lpstr>DB Heavent Thin</vt:lpstr>
      <vt:lpstr>DBHEAVENT-THIN</vt:lpstr>
      <vt:lpstr>Arial</vt:lpstr>
      <vt:lpstr>Cordia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sasiprapa tanyong</cp:lastModifiedBy>
  <cp:revision>19</cp:revision>
  <dcterms:created xsi:type="dcterms:W3CDTF">2019-04-29T07:11:38Z</dcterms:created>
  <dcterms:modified xsi:type="dcterms:W3CDTF">2022-06-03T05:21:45Z</dcterms:modified>
</cp:coreProperties>
</file>